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4"/>
  </p:notesMasterIdLst>
  <p:handoutMasterIdLst>
    <p:handoutMasterId r:id="rId25"/>
  </p:handoutMasterIdLst>
  <p:sldIdLst>
    <p:sldId id="353" r:id="rId2"/>
    <p:sldId id="945" r:id="rId3"/>
    <p:sldId id="946" r:id="rId4"/>
    <p:sldId id="948" r:id="rId5"/>
    <p:sldId id="947" r:id="rId6"/>
    <p:sldId id="949" r:id="rId7"/>
    <p:sldId id="950" r:id="rId8"/>
    <p:sldId id="951" r:id="rId9"/>
    <p:sldId id="961" r:id="rId10"/>
    <p:sldId id="927" r:id="rId11"/>
    <p:sldId id="942" r:id="rId12"/>
    <p:sldId id="934" r:id="rId13"/>
    <p:sldId id="944" r:id="rId14"/>
    <p:sldId id="943" r:id="rId15"/>
    <p:sldId id="936" r:id="rId16"/>
    <p:sldId id="957" r:id="rId17"/>
    <p:sldId id="960" r:id="rId18"/>
    <p:sldId id="955" r:id="rId19"/>
    <p:sldId id="962" r:id="rId20"/>
    <p:sldId id="953" r:id="rId21"/>
    <p:sldId id="952" r:id="rId22"/>
    <p:sldId id="954" r:id="rId23"/>
  </p:sldIdLst>
  <p:sldSz cx="9906000" cy="6858000" type="A4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6" userDrawn="1">
          <p15:clr>
            <a:srgbClr val="A4A3A4"/>
          </p15:clr>
        </p15:guide>
        <p15:guide id="2" orient="horz" pos="1071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18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FF00"/>
    <a:srgbClr val="46C800"/>
    <a:srgbClr val="FF00FF"/>
    <a:srgbClr val="BFBFBF"/>
    <a:srgbClr val="FF7D00"/>
    <a:srgbClr val="EAEAEA"/>
    <a:srgbClr val="EFEFEF"/>
    <a:srgbClr val="21AA0E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8" autoAdjust="0"/>
    <p:restoredTop sz="96305" autoAdjust="0"/>
  </p:normalViewPr>
  <p:slideViewPr>
    <p:cSldViewPr>
      <p:cViewPr varScale="1">
        <p:scale>
          <a:sx n="86" d="100"/>
          <a:sy n="86" d="100"/>
        </p:scale>
        <p:origin x="984" y="84"/>
      </p:cViewPr>
      <p:guideLst>
        <p:guide orient="horz" pos="1616"/>
        <p:guide orient="horz" pos="1071"/>
        <p:guide pos="172"/>
        <p:guide pos="18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8" d="100"/>
        <a:sy n="138" d="100"/>
      </p:scale>
      <p:origin x="0" y="-7182"/>
    </p:cViewPr>
  </p:sorterViewPr>
  <p:notesViewPr>
    <p:cSldViewPr>
      <p:cViewPr varScale="1">
        <p:scale>
          <a:sx n="76" d="100"/>
          <a:sy n="76" d="100"/>
        </p:scale>
        <p:origin x="333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0714" tIns="45358" rIns="90714" bIns="45358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0714" tIns="45358" rIns="90714" bIns="45358" rtlCol="0"/>
          <a:lstStyle>
            <a:lvl1pPr algn="r">
              <a:defRPr sz="1100"/>
            </a:lvl1pPr>
          </a:lstStyle>
          <a:p>
            <a:fld id="{784F1D99-A1F6-443F-B6B4-20973F8E4DD2}" type="datetimeFigureOut">
              <a:rPr lang="de-DE" smtClean="0"/>
              <a:pPr/>
              <a:t>12.09.2017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0714" tIns="45358" rIns="90714" bIns="45358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0714" tIns="45358" rIns="90714" bIns="45358" rtlCol="0" anchor="b"/>
          <a:lstStyle>
            <a:lvl1pPr algn="r">
              <a:defRPr sz="1100"/>
            </a:lvl1pPr>
          </a:lstStyle>
          <a:p>
            <a:fld id="{5670CB17-D2CD-4B37-96B0-77724C66C963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698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6331"/>
          </a:xfrm>
          <a:prstGeom prst="rect">
            <a:avLst/>
          </a:prstGeom>
        </p:spPr>
        <p:txBody>
          <a:bodyPr vert="horz" lIns="90714" tIns="45358" rIns="90714" bIns="45358" rtlCol="0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1"/>
          </a:xfrm>
          <a:prstGeom prst="rect">
            <a:avLst/>
          </a:prstGeom>
        </p:spPr>
        <p:txBody>
          <a:bodyPr vert="horz" lIns="90714" tIns="45358" rIns="90714" bIns="45358" rtlCol="0"/>
          <a:lstStyle>
            <a:lvl1pPr algn="r">
              <a:defRPr sz="1100"/>
            </a:lvl1pPr>
          </a:lstStyle>
          <a:p>
            <a:fld id="{AAA57B41-2D34-4CD4-A95A-CFE1A2A03B4D}" type="datetimeFigureOut">
              <a:rPr lang="de-DE" smtClean="0"/>
              <a:pPr/>
              <a:t>12.09.2017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2950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14" tIns="45358" rIns="90714" bIns="4535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9" y="4715156"/>
            <a:ext cx="5438140" cy="4466987"/>
          </a:xfrm>
          <a:prstGeom prst="rect">
            <a:avLst/>
          </a:prstGeom>
        </p:spPr>
        <p:txBody>
          <a:bodyPr vert="horz" lIns="90714" tIns="45358" rIns="90714" bIns="45358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6331"/>
          </a:xfrm>
          <a:prstGeom prst="rect">
            <a:avLst/>
          </a:prstGeom>
        </p:spPr>
        <p:txBody>
          <a:bodyPr vert="horz" lIns="90714" tIns="45358" rIns="90714" bIns="45358" rtlCol="0" anchor="b"/>
          <a:lstStyle>
            <a:lvl1pPr algn="l">
              <a:defRPr sz="11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6331"/>
          </a:xfrm>
          <a:prstGeom prst="rect">
            <a:avLst/>
          </a:prstGeom>
        </p:spPr>
        <p:txBody>
          <a:bodyPr vert="horz" lIns="90714" tIns="45358" rIns="90714" bIns="45358" rtlCol="0" anchor="b"/>
          <a:lstStyle>
            <a:lvl1pPr algn="r">
              <a:defRPr sz="1100"/>
            </a:lvl1pPr>
          </a:lstStyle>
          <a:p>
            <a:fld id="{C0926146-BEE5-46E0-8785-B506E06DBF9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9552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926146-BEE5-46E0-8785-B506E06DBF94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392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_Titel 1"/>
          <p:cNvSpPr>
            <a:spLocks noGrp="1"/>
          </p:cNvSpPr>
          <p:nvPr>
            <p:ph type="ctrTitle"/>
          </p:nvPr>
        </p:nvSpPr>
        <p:spPr>
          <a:xfrm>
            <a:off x="773880" y="2105025"/>
            <a:ext cx="4963351" cy="71438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1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_Untertitel 2"/>
          <p:cNvSpPr>
            <a:spLocks noGrp="1"/>
          </p:cNvSpPr>
          <p:nvPr>
            <p:ph type="subTitle" idx="1"/>
          </p:nvPr>
        </p:nvSpPr>
        <p:spPr>
          <a:xfrm>
            <a:off x="773881" y="2928934"/>
            <a:ext cx="4968508" cy="7143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6" name="f_Grafik 5" descr="FESTOOL_HKS_65-K_n_5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77136" y="5939620"/>
            <a:ext cx="2399126" cy="346904"/>
          </a:xfrm>
          <a:prstGeom prst="rect">
            <a:avLst/>
          </a:prstGeom>
        </p:spPr>
      </p:pic>
      <p:cxnSp>
        <p:nvCxnSpPr>
          <p:cNvPr id="12" name="f_Gerade Verbindung 11"/>
          <p:cNvCxnSpPr/>
          <p:nvPr/>
        </p:nvCxnSpPr>
        <p:spPr>
          <a:xfrm rot="5400000" flipH="1" flipV="1">
            <a:off x="3840921" y="4245750"/>
            <a:ext cx="4081482" cy="6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_Inhaltsplatzhalter 2"/>
          <p:cNvSpPr>
            <a:spLocks noGrp="1"/>
          </p:cNvSpPr>
          <p:nvPr>
            <p:ph idx="1"/>
          </p:nvPr>
        </p:nvSpPr>
        <p:spPr>
          <a:xfrm>
            <a:off x="194338" y="1268417"/>
            <a:ext cx="9321271" cy="5232421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f_Titel 1"/>
          <p:cNvSpPr>
            <a:spLocks noGrp="1"/>
          </p:cNvSpPr>
          <p:nvPr>
            <p:ph type="ctrTitle"/>
          </p:nvPr>
        </p:nvSpPr>
        <p:spPr>
          <a:xfrm>
            <a:off x="194338" y="271892"/>
            <a:ext cx="6074313" cy="585347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9" name="f_Grafik 11" descr="FESTOOL_HKS_65-K_n_56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7847793" y="328632"/>
            <a:ext cx="1679497" cy="242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_Rechteck 10"/>
          <p:cNvSpPr>
            <a:spLocks noChangeArrowheads="1"/>
          </p:cNvSpPr>
          <p:nvPr/>
        </p:nvSpPr>
        <p:spPr bwMode="auto">
          <a:xfrm rot="16200000">
            <a:off x="8097442" y="-858446"/>
            <a:ext cx="950122" cy="2667005"/>
          </a:xfrm>
          <a:prstGeom prst="rect">
            <a:avLst/>
          </a:prstGeom>
          <a:solidFill>
            <a:srgbClr val="10253F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b="1">
              <a:solidFill>
                <a:prstClr val="white"/>
              </a:solidFill>
            </a:endParaRPr>
          </a:p>
        </p:txBody>
      </p:sp>
      <p:pic>
        <p:nvPicPr>
          <p:cNvPr id="8" name="f_Grafik 11" descr="FESTOOL_HKS_65-K_n_5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47793" y="328632"/>
            <a:ext cx="1679497" cy="242848"/>
          </a:xfrm>
          <a:prstGeom prst="rect">
            <a:avLst/>
          </a:prstGeom>
        </p:spPr>
      </p:pic>
      <p:sp>
        <p:nvSpPr>
          <p:cNvPr id="9" name="f_Rectangle 17"/>
          <p:cNvSpPr>
            <a:spLocks noChangeArrowheads="1"/>
          </p:cNvSpPr>
          <p:nvPr/>
        </p:nvSpPr>
        <p:spPr bwMode="auto">
          <a:xfrm>
            <a:off x="7852591" y="678072"/>
            <a:ext cx="201215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92075" bIns="0">
            <a:spAutoFit/>
          </a:bodyPr>
          <a:lstStyle/>
          <a:p>
            <a:pPr>
              <a:defRPr/>
            </a:pPr>
            <a:r>
              <a:rPr lang="cs-CZ" sz="700" dirty="0">
                <a:solidFill>
                  <a:prstClr val="white"/>
                </a:solidFill>
              </a:rPr>
              <a:t>Nářadí</a:t>
            </a:r>
            <a:r>
              <a:rPr lang="cs-CZ" sz="700" baseline="0" dirty="0">
                <a:solidFill>
                  <a:prstClr val="white"/>
                </a:solidFill>
              </a:rPr>
              <a:t> pro nejnáročnější</a:t>
            </a:r>
            <a:endParaRPr lang="de-DE" sz="700" dirty="0">
              <a:solidFill>
                <a:prstClr val="white"/>
              </a:solidFill>
            </a:endParaRPr>
          </a:p>
        </p:txBody>
      </p:sp>
      <p:sp>
        <p:nvSpPr>
          <p:cNvPr id="10" name="f_Rechteck 12"/>
          <p:cNvSpPr>
            <a:spLocks noChangeArrowheads="1"/>
          </p:cNvSpPr>
          <p:nvPr/>
        </p:nvSpPr>
        <p:spPr bwMode="auto">
          <a:xfrm rot="16200000">
            <a:off x="6374024" y="49411"/>
            <a:ext cx="950122" cy="85130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b="1">
              <a:solidFill>
                <a:prstClr val="white"/>
              </a:solidFill>
            </a:endParaRPr>
          </a:p>
        </p:txBody>
      </p:sp>
      <p:sp>
        <p:nvSpPr>
          <p:cNvPr id="16" name="f_Rechteck 10"/>
          <p:cNvSpPr>
            <a:spLocks noChangeArrowheads="1"/>
          </p:cNvSpPr>
          <p:nvPr/>
        </p:nvSpPr>
        <p:spPr bwMode="auto">
          <a:xfrm rot="16200000">
            <a:off x="2736655" y="-2736655"/>
            <a:ext cx="950122" cy="64234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b="1">
              <a:solidFill>
                <a:prstClr val="white"/>
              </a:solidFill>
            </a:endParaRPr>
          </a:p>
        </p:txBody>
      </p:sp>
      <p:sp>
        <p:nvSpPr>
          <p:cNvPr id="13" name="f_Titel 1"/>
          <p:cNvSpPr>
            <a:spLocks noGrp="1"/>
          </p:cNvSpPr>
          <p:nvPr>
            <p:ph type="ctrTitle"/>
          </p:nvPr>
        </p:nvSpPr>
        <p:spPr>
          <a:xfrm>
            <a:off x="194337" y="280989"/>
            <a:ext cx="6033038" cy="576244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_Rechteck 10"/>
          <p:cNvSpPr>
            <a:spLocks noChangeArrowheads="1"/>
          </p:cNvSpPr>
          <p:nvPr/>
        </p:nvSpPr>
        <p:spPr bwMode="auto">
          <a:xfrm rot="16200000">
            <a:off x="8097442" y="-858446"/>
            <a:ext cx="950122" cy="2667005"/>
          </a:xfrm>
          <a:prstGeom prst="rect">
            <a:avLst/>
          </a:prstGeom>
          <a:solidFill>
            <a:srgbClr val="10253F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b="1">
              <a:solidFill>
                <a:prstClr val="white"/>
              </a:solidFill>
            </a:endParaRPr>
          </a:p>
        </p:txBody>
      </p:sp>
      <p:pic>
        <p:nvPicPr>
          <p:cNvPr id="7" name="f_Grafik 11" descr="FESTOOL_HKS_65-K_n_5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47793" y="328632"/>
            <a:ext cx="1679497" cy="242848"/>
          </a:xfrm>
          <a:prstGeom prst="rect">
            <a:avLst/>
          </a:prstGeom>
        </p:spPr>
      </p:pic>
      <p:sp>
        <p:nvSpPr>
          <p:cNvPr id="8" name="f_Rectangle 17"/>
          <p:cNvSpPr>
            <a:spLocks noChangeArrowheads="1"/>
          </p:cNvSpPr>
          <p:nvPr/>
        </p:nvSpPr>
        <p:spPr bwMode="auto">
          <a:xfrm>
            <a:off x="7852591" y="678072"/>
            <a:ext cx="201215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92075" bIns="0">
            <a:spAutoFit/>
          </a:bodyPr>
          <a:lstStyle/>
          <a:p>
            <a:pPr>
              <a:defRPr/>
            </a:pPr>
            <a:r>
              <a:rPr lang="de-DE" sz="700" dirty="0">
                <a:solidFill>
                  <a:prstClr val="white"/>
                </a:solidFill>
              </a:rPr>
              <a:t>Werkzeuge für höchste Ansprüche</a:t>
            </a:r>
          </a:p>
        </p:txBody>
      </p:sp>
      <p:sp>
        <p:nvSpPr>
          <p:cNvPr id="9" name="f_Rechteck 12"/>
          <p:cNvSpPr>
            <a:spLocks noChangeArrowheads="1"/>
          </p:cNvSpPr>
          <p:nvPr/>
        </p:nvSpPr>
        <p:spPr bwMode="auto">
          <a:xfrm rot="16200000">
            <a:off x="6374024" y="49411"/>
            <a:ext cx="950122" cy="85130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b="1">
              <a:solidFill>
                <a:prstClr val="white"/>
              </a:solidFill>
            </a:endParaRPr>
          </a:p>
        </p:txBody>
      </p:sp>
      <p:sp>
        <p:nvSpPr>
          <p:cNvPr id="14" name="f_Rechteck 10"/>
          <p:cNvSpPr>
            <a:spLocks noChangeArrowheads="1"/>
          </p:cNvSpPr>
          <p:nvPr/>
        </p:nvSpPr>
        <p:spPr bwMode="auto">
          <a:xfrm rot="16200000">
            <a:off x="2736655" y="-2736655"/>
            <a:ext cx="950122" cy="64234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b="1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_Rechteck 10"/>
          <p:cNvSpPr>
            <a:spLocks noChangeArrowheads="1"/>
          </p:cNvSpPr>
          <p:nvPr/>
        </p:nvSpPr>
        <p:spPr bwMode="auto">
          <a:xfrm rot="16200000">
            <a:off x="8097442" y="-858446"/>
            <a:ext cx="950122" cy="2667005"/>
          </a:xfrm>
          <a:prstGeom prst="rect">
            <a:avLst/>
          </a:prstGeom>
          <a:solidFill>
            <a:srgbClr val="10253F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b="1">
              <a:solidFill>
                <a:prstClr val="white"/>
              </a:solidFill>
            </a:endParaRPr>
          </a:p>
        </p:txBody>
      </p:sp>
      <p:pic>
        <p:nvPicPr>
          <p:cNvPr id="7" name="f_Grafik 11" descr="FESTOOL_HKS_65-K_n_5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47793" y="328632"/>
            <a:ext cx="1679497" cy="242848"/>
          </a:xfrm>
          <a:prstGeom prst="rect">
            <a:avLst/>
          </a:prstGeom>
        </p:spPr>
      </p:pic>
      <p:sp>
        <p:nvSpPr>
          <p:cNvPr id="8" name="f_Rectangle 17"/>
          <p:cNvSpPr>
            <a:spLocks noChangeArrowheads="1"/>
          </p:cNvSpPr>
          <p:nvPr/>
        </p:nvSpPr>
        <p:spPr bwMode="auto">
          <a:xfrm>
            <a:off x="7852591" y="678072"/>
            <a:ext cx="201215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92075" bIns="0">
            <a:spAutoFit/>
          </a:bodyPr>
          <a:lstStyle/>
          <a:p>
            <a:pPr>
              <a:defRPr/>
            </a:pPr>
            <a:r>
              <a:rPr lang="de-DE" sz="700" dirty="0">
                <a:solidFill>
                  <a:prstClr val="white"/>
                </a:solidFill>
              </a:rPr>
              <a:t>Werkzeuge für höchste Ansprüche</a:t>
            </a:r>
          </a:p>
        </p:txBody>
      </p:sp>
      <p:sp>
        <p:nvSpPr>
          <p:cNvPr id="9" name="f_Rechteck 12"/>
          <p:cNvSpPr>
            <a:spLocks noChangeArrowheads="1"/>
          </p:cNvSpPr>
          <p:nvPr/>
        </p:nvSpPr>
        <p:spPr bwMode="auto">
          <a:xfrm rot="16200000">
            <a:off x="6374024" y="49411"/>
            <a:ext cx="950122" cy="85130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b="1">
              <a:solidFill>
                <a:prstClr val="white"/>
              </a:solidFill>
            </a:endParaRPr>
          </a:p>
        </p:txBody>
      </p:sp>
      <p:sp>
        <p:nvSpPr>
          <p:cNvPr id="14" name="f_Rechteck 10"/>
          <p:cNvSpPr>
            <a:spLocks noChangeArrowheads="1"/>
          </p:cNvSpPr>
          <p:nvPr/>
        </p:nvSpPr>
        <p:spPr bwMode="auto">
          <a:xfrm rot="16200000">
            <a:off x="2736655" y="-2736655"/>
            <a:ext cx="950122" cy="64234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b="1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_Rechteck 10"/>
          <p:cNvSpPr>
            <a:spLocks noChangeArrowheads="1"/>
          </p:cNvSpPr>
          <p:nvPr/>
        </p:nvSpPr>
        <p:spPr bwMode="auto">
          <a:xfrm rot="16200000">
            <a:off x="8097442" y="-858446"/>
            <a:ext cx="950122" cy="2667005"/>
          </a:xfrm>
          <a:prstGeom prst="rect">
            <a:avLst/>
          </a:prstGeom>
          <a:solidFill>
            <a:srgbClr val="10253F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b="1">
              <a:solidFill>
                <a:prstClr val="white"/>
              </a:solidFill>
            </a:endParaRPr>
          </a:p>
        </p:txBody>
      </p:sp>
      <p:pic>
        <p:nvPicPr>
          <p:cNvPr id="10" name="f_Grafik 11" descr="FESTOOL_HKS_65-K_n_56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47793" y="328632"/>
            <a:ext cx="1679497" cy="242848"/>
          </a:xfrm>
          <a:prstGeom prst="rect">
            <a:avLst/>
          </a:prstGeom>
        </p:spPr>
      </p:pic>
      <p:sp>
        <p:nvSpPr>
          <p:cNvPr id="11" name="f_Rectangle 17"/>
          <p:cNvSpPr>
            <a:spLocks noChangeArrowheads="1"/>
          </p:cNvSpPr>
          <p:nvPr/>
        </p:nvSpPr>
        <p:spPr bwMode="auto">
          <a:xfrm>
            <a:off x="7852591" y="678072"/>
            <a:ext cx="2012156" cy="1077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92075" bIns="0">
            <a:spAutoFit/>
          </a:bodyPr>
          <a:lstStyle/>
          <a:p>
            <a:pPr>
              <a:defRPr/>
            </a:pPr>
            <a:r>
              <a:rPr lang="de-DE" sz="700" dirty="0">
                <a:solidFill>
                  <a:prstClr val="white"/>
                </a:solidFill>
              </a:rPr>
              <a:t>Werkzeuge für höchste Ansprüche</a:t>
            </a:r>
          </a:p>
        </p:txBody>
      </p:sp>
      <p:sp>
        <p:nvSpPr>
          <p:cNvPr id="12" name="f_Rechteck 12"/>
          <p:cNvSpPr>
            <a:spLocks noChangeArrowheads="1"/>
          </p:cNvSpPr>
          <p:nvPr/>
        </p:nvSpPr>
        <p:spPr bwMode="auto">
          <a:xfrm rot="16200000">
            <a:off x="6374024" y="49411"/>
            <a:ext cx="950122" cy="851305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b="1">
              <a:solidFill>
                <a:prstClr val="white"/>
              </a:solidFill>
            </a:endParaRPr>
          </a:p>
        </p:txBody>
      </p:sp>
      <p:sp>
        <p:nvSpPr>
          <p:cNvPr id="18" name="f_Rechteck 10"/>
          <p:cNvSpPr>
            <a:spLocks noChangeArrowheads="1"/>
          </p:cNvSpPr>
          <p:nvPr/>
        </p:nvSpPr>
        <p:spPr bwMode="auto">
          <a:xfrm rot="16200000">
            <a:off x="2736655" y="-2736655"/>
            <a:ext cx="950122" cy="642343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b="1">
              <a:solidFill>
                <a:prstClr val="white"/>
              </a:solidFill>
            </a:endParaRPr>
          </a:p>
        </p:txBody>
      </p:sp>
      <p:sp>
        <p:nvSpPr>
          <p:cNvPr id="3" name="f_Inhaltsplatzhalter 2"/>
          <p:cNvSpPr>
            <a:spLocks noGrp="1"/>
          </p:cNvSpPr>
          <p:nvPr>
            <p:ph sz="half" idx="1"/>
          </p:nvPr>
        </p:nvSpPr>
        <p:spPr>
          <a:xfrm>
            <a:off x="194337" y="1268416"/>
            <a:ext cx="4375150" cy="5159395"/>
          </a:xfrm>
          <a:prstGeom prst="rect">
            <a:avLst/>
          </a:prstGeom>
        </p:spPr>
        <p:txBody>
          <a:bodyPr/>
          <a:lstStyle>
            <a:lvl1pPr marL="182563" indent="-182563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f_Inhaltsplatzhalter 3"/>
          <p:cNvSpPr>
            <a:spLocks noGrp="1"/>
          </p:cNvSpPr>
          <p:nvPr>
            <p:ph sz="half" idx="2"/>
          </p:nvPr>
        </p:nvSpPr>
        <p:spPr>
          <a:xfrm>
            <a:off x="5185174" y="1268416"/>
            <a:ext cx="4375150" cy="5159395"/>
          </a:xfrm>
          <a:prstGeom prst="rect">
            <a:avLst/>
          </a:prstGeom>
        </p:spPr>
        <p:txBody>
          <a:bodyPr/>
          <a:lstStyle>
            <a:lvl1pPr marL="182563" indent="-182563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5" name="f_Titel 1"/>
          <p:cNvSpPr>
            <a:spLocks noGrp="1"/>
          </p:cNvSpPr>
          <p:nvPr>
            <p:ph type="ctrTitle"/>
          </p:nvPr>
        </p:nvSpPr>
        <p:spPr>
          <a:xfrm>
            <a:off x="194338" y="280988"/>
            <a:ext cx="6074313" cy="571482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3880" y="2139041"/>
            <a:ext cx="4963351" cy="15779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latin typeface="Verdana" pitchFamily="34" charset="0"/>
              </a:rPr>
              <a:t>Roadshow SK  26.9.2017</a:t>
            </a:r>
            <a:br>
              <a:rPr lang="cs-CZ" b="1" dirty="0">
                <a:latin typeface="Verdana" pitchFamily="34" charset="0"/>
              </a:rPr>
            </a:br>
            <a:r>
              <a:rPr lang="cs-CZ" b="1" dirty="0">
                <a:solidFill>
                  <a:srgbClr val="FFC000"/>
                </a:solidFill>
                <a:latin typeface="Verdana" pitchFamily="34" charset="0"/>
              </a:rPr>
              <a:t>U-MAX</a:t>
            </a:r>
            <a:r>
              <a:rPr lang="cs-CZ" b="1" dirty="0">
                <a:latin typeface="Verdana" pitchFamily="34" charset="0"/>
              </a:rPr>
              <a:t> </a:t>
            </a:r>
            <a:endParaRPr lang="de-DE" b="1" dirty="0">
              <a:latin typeface="Verdana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819847" y="3202956"/>
            <a:ext cx="1917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sk-SK" sz="2400" dirty="0"/>
              <a:t>Námestovo</a:t>
            </a: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58" y="2852936"/>
            <a:ext cx="1798887" cy="2113624"/>
          </a:xfrm>
          <a:prstGeom prst="rect">
            <a:avLst/>
          </a:prstGeom>
        </p:spPr>
      </p:pic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8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014917"/>
              </p:ext>
            </p:extLst>
          </p:nvPr>
        </p:nvGraphicFramePr>
        <p:xfrm>
          <a:off x="792597" y="5541744"/>
          <a:ext cx="7939199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574375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Horní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frézka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OF 1010 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EBQ-</a:t>
                      </a:r>
                      <a:r>
                        <a:rPr lang="cs-CZ" sz="80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Set </a:t>
                      </a: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561,60 €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477,00 €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498979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Box-OF HW 10xS8 Mix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281,16 €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120,00 €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>
                          <a:solidFill>
                            <a:sysClr val="windowText" lastClr="000000"/>
                          </a:solidFill>
                          <a:latin typeface="+mn-lt"/>
                        </a:rPr>
                        <a:t>842,76 €</a:t>
                      </a:r>
                      <a:endParaRPr lang="cs-CZ" sz="8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597,00 €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2632" y="2708920"/>
            <a:ext cx="1587516" cy="151996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5004" y="1230634"/>
            <a:ext cx="1309997" cy="268974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7" y="2036716"/>
            <a:ext cx="3075055" cy="238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0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558" y="2852936"/>
            <a:ext cx="1798887" cy="2113624"/>
          </a:xfrm>
          <a:prstGeom prst="rect">
            <a:avLst/>
          </a:prstGeom>
        </p:spPr>
      </p:pic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9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516724"/>
              </p:ext>
            </p:extLst>
          </p:nvPr>
        </p:nvGraphicFramePr>
        <p:xfrm>
          <a:off x="792597" y="5445224"/>
          <a:ext cx="7939199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574335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Horní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frézka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OF 1010 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EBQ-</a:t>
                      </a:r>
                      <a:r>
                        <a:rPr lang="cs-CZ" sz="80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Plus </a:t>
                      </a: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524,40 €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445,00 €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498979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Box-OF HW 10xS8 Mix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281,16 €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130,00 €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805,56 €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575,00 €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0901" y="2904136"/>
            <a:ext cx="1587516" cy="15199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89" y="1850453"/>
            <a:ext cx="2831181" cy="252028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5004" y="1230634"/>
            <a:ext cx="1309997" cy="26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8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10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1680481"/>
              </p:ext>
            </p:extLst>
          </p:nvPr>
        </p:nvGraphicFramePr>
        <p:xfrm>
          <a:off x="792597" y="5455071"/>
          <a:ext cx="7939199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574341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Horní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frézka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OF 1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EBQ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80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Plus </a:t>
                      </a: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724,80 €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616,00 €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492611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Frézovací šablona MFS 700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442,32 €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200,00 €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1167,12 €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816,00 €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4420" y="3068960"/>
            <a:ext cx="1587516" cy="151996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7" y="2038595"/>
            <a:ext cx="3061070" cy="246713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28" y="3036193"/>
            <a:ext cx="3096344" cy="11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80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11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011136"/>
              </p:ext>
            </p:extLst>
          </p:nvPr>
        </p:nvGraphicFramePr>
        <p:xfrm>
          <a:off x="792597" y="5431831"/>
          <a:ext cx="7939199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574341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Horní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frézka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OF 1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400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EBQ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cs-CZ" sz="80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Plus </a:t>
                      </a: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724,80 €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616,00 €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492727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Šablona na spoje </a:t>
                      </a:r>
                      <a:r>
                        <a:rPr lang="cs-CZ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prac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. desek APS 900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368,76 €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180,00 €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1093,56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796,00 €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4420" y="3068960"/>
            <a:ext cx="1587516" cy="151996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7" y="2038595"/>
            <a:ext cx="3061070" cy="24671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136" y="2924944"/>
            <a:ext cx="2700846" cy="142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6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12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8511010"/>
              </p:ext>
            </p:extLst>
          </p:nvPr>
        </p:nvGraphicFramePr>
        <p:xfrm>
          <a:off x="792597" y="5424440"/>
          <a:ext cx="7939199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574349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Horní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frézka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OF 2200 EB-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Plus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1.014,00 €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861,00 €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497655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Sada příslušenství ZS-OF 2200 M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451,20 €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200,00 €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1465,20 €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1061,00 €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6312" y="2636912"/>
            <a:ext cx="1587516" cy="15199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52" y="1654597"/>
            <a:ext cx="2438908" cy="32617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072" y="1924782"/>
            <a:ext cx="3398072" cy="272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73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13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855667"/>
              </p:ext>
            </p:extLst>
          </p:nvPr>
        </p:nvGraphicFramePr>
        <p:xfrm>
          <a:off x="792597" y="5405968"/>
          <a:ext cx="7939199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574357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Hranová frézka OFK 500 Q-</a:t>
                      </a:r>
                      <a:r>
                        <a:rPr lang="cs-CZ" sz="80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Plus R2</a:t>
                      </a: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398,40 €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338,00 €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490093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Zaoblovací fréza HW R3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78,84 €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3,00 €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477,24 €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341,00 €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9776" y="2616623"/>
            <a:ext cx="1587516" cy="151996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0" y="1988840"/>
            <a:ext cx="3449174" cy="266128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2739315"/>
            <a:ext cx="2160085" cy="151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02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16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36409"/>
              </p:ext>
            </p:extLst>
          </p:nvPr>
        </p:nvGraphicFramePr>
        <p:xfrm>
          <a:off x="792597" y="5405968"/>
          <a:ext cx="7939199" cy="1188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</a:p>
                    <a:p>
                      <a:pPr algn="r"/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DPH/ ks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</a:rPr>
                        <a:t>/ ks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574613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Olepovačka hran CONTURO KA 65 Set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3.139,2 €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2.668,00 €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499812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Lepidlo EVA přírodní 48X-KA 65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378,36 €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120,00 €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499813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Lepidlo EVA bílé 48X-KA 65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378,36 €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120,00 </a:t>
                      </a:r>
                      <a:r>
                        <a:rPr lang="cs-CZ" sz="8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3895,92 €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2908,00 €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3260" y="2996952"/>
            <a:ext cx="1587516" cy="15199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7" y="2339800"/>
            <a:ext cx="3288692" cy="217711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47" y="2062872"/>
            <a:ext cx="1524000" cy="11765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80" y="3683926"/>
            <a:ext cx="1524000" cy="117043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7360682" y="3258313"/>
            <a:ext cx="814647" cy="338554"/>
          </a:xfrm>
          <a:prstGeom prst="rect">
            <a:avLst/>
          </a:prstGeom>
          <a:solidFill>
            <a:srgbClr val="46C800"/>
          </a:solidFill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bg1"/>
                </a:solidFill>
              </a:rPr>
              <a:t>alebo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593071" y="2155134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144x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853604" y="3792838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144x</a:t>
            </a:r>
          </a:p>
        </p:txBody>
      </p:sp>
      <p:sp>
        <p:nvSpPr>
          <p:cNvPr id="16" name="TextovéPole 15"/>
          <p:cNvSpPr txBox="1"/>
          <p:nvPr/>
        </p:nvSpPr>
        <p:spPr>
          <a:xfrm rot="1525299">
            <a:off x="278886" y="6039730"/>
            <a:ext cx="500458" cy="215444"/>
          </a:xfrm>
          <a:prstGeom prst="rect">
            <a:avLst/>
          </a:prstGeom>
          <a:solidFill>
            <a:srgbClr val="46C800"/>
          </a:solidFill>
        </p:spPr>
        <p:txBody>
          <a:bodyPr wrap="none" rtlCol="0">
            <a:spAutoFit/>
          </a:bodyPr>
          <a:lstStyle/>
          <a:p>
            <a:r>
              <a:rPr lang="cs-CZ" sz="800" b="1" dirty="0" err="1">
                <a:solidFill>
                  <a:schemeClr val="bg1"/>
                </a:solidFill>
              </a:rPr>
              <a:t>alebo</a:t>
            </a:r>
            <a:endParaRPr lang="cs-CZ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844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17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879787"/>
              </p:ext>
            </p:extLst>
          </p:nvPr>
        </p:nvGraphicFramePr>
        <p:xfrm>
          <a:off x="792597" y="5405968"/>
          <a:ext cx="7939199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</a:p>
                    <a:p>
                      <a:pPr algn="r"/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574613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800" b="0" dirty="0"/>
                        <a:t>Olepovačka hran KA 65 Set</a:t>
                      </a:r>
                      <a:endParaRPr lang="cs-CZ" sz="8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3139,20 €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2.668,00 €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500869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800" b="0" dirty="0"/>
                        <a:t>Multifunkční stůl MFT/3 </a:t>
                      </a:r>
                      <a:r>
                        <a:rPr lang="cs-CZ" sz="800" b="0" dirty="0" err="1"/>
                        <a:t>Conturo</a:t>
                      </a:r>
                      <a:r>
                        <a:rPr lang="cs-CZ" sz="800" b="0" dirty="0"/>
                        <a:t>-AP</a:t>
                      </a:r>
                      <a:endParaRPr lang="cs-CZ" sz="8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921,12 €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450,00 €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4060,32 €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3118,00 €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2560" y="3140968"/>
            <a:ext cx="1587516" cy="15199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58" y="1918032"/>
            <a:ext cx="3288692" cy="217711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1965885"/>
            <a:ext cx="3027619" cy="29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4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8" y="1854116"/>
            <a:ext cx="4153541" cy="31899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1124744"/>
            <a:ext cx="1203969" cy="1700605"/>
          </a:xfrm>
          <a:prstGeom prst="rect">
            <a:avLst/>
          </a:prstGeom>
        </p:spPr>
      </p:pic>
      <p:sp>
        <p:nvSpPr>
          <p:cNvPr id="10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18</a:t>
            </a:r>
            <a:endParaRPr lang="cs-CZ" sz="1800" dirty="0"/>
          </a:p>
        </p:txBody>
      </p:sp>
      <p:pic>
        <p:nvPicPr>
          <p:cNvPr id="4" name="Obrázek 3" descr="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73475" y="2690694"/>
            <a:ext cx="1584176" cy="15167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37034">
            <a:off x="7588280" y="3442953"/>
            <a:ext cx="1535139" cy="109608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40" y="1772947"/>
            <a:ext cx="836793" cy="1420874"/>
          </a:xfrm>
          <a:prstGeom prst="rect">
            <a:avLst/>
          </a:prstGeom>
        </p:spPr>
      </p:pic>
      <p:graphicFrame>
        <p:nvGraphicFramePr>
          <p:cNvPr id="18" name="Tabulk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548802"/>
              </p:ext>
            </p:extLst>
          </p:nvPr>
        </p:nvGraphicFramePr>
        <p:xfrm>
          <a:off x="884039" y="5505372"/>
          <a:ext cx="8164181" cy="9430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930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4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1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177">
                <a:tc>
                  <a:txBody>
                    <a:bodyPr/>
                    <a:lstStyle/>
                    <a:p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Akykoľvek</a:t>
                      </a:r>
                      <a:r>
                        <a:rPr lang="cs-CZ" sz="800" dirty="0"/>
                        <a:t> vysavač z </a:t>
                      </a:r>
                      <a:r>
                        <a:rPr lang="cs-CZ" sz="800" dirty="0" err="1"/>
                        <a:t>triedy</a:t>
                      </a:r>
                      <a:r>
                        <a:rPr lang="cs-CZ" sz="800" dirty="0"/>
                        <a:t> CTL, CTM, CTH </a:t>
                      </a:r>
                      <a:r>
                        <a:rPr lang="cs-CZ" sz="800" dirty="0">
                          <a:solidFill>
                            <a:srgbClr val="FF0000"/>
                          </a:solidFill>
                        </a:rPr>
                        <a:t>(okrem 584173, 768944, 768943, 767992, 584134)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cs-CZ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73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Longlife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filtr - k </a:t>
                      </a:r>
                      <a:r>
                        <a:rPr lang="cs-CZ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prišlušnému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vybranému </a:t>
                      </a:r>
                      <a:r>
                        <a:rPr lang="cs-CZ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vysavaču</a:t>
                      </a: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40,00 €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8181705" y="2609905"/>
            <a:ext cx="12426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dirty="0" err="1"/>
              <a:t>podľa</a:t>
            </a:r>
            <a:r>
              <a:rPr lang="cs-CZ" sz="800" dirty="0"/>
              <a:t> typu </a:t>
            </a:r>
            <a:r>
              <a:rPr lang="cs-CZ" sz="800" dirty="0" err="1"/>
              <a:t>vysavača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845916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Cenná s  DPH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1064568" y="1556792"/>
          <a:ext cx="7776863" cy="48245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09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399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9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584150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CTL MINI 230V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371 €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499703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 filtr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-FIS-CTL MINI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75,50 €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584159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CTL MIDI 230V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404 €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499704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 filtr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-FIS-CTL MIDI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108,20 €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584049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  <a:latin typeface="+mn-lt"/>
                        </a:rPr>
                        <a:t>CTL 26 E SD 230V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593 €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26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  <a:latin typeface="+mn-lt"/>
                        </a:rPr>
                        <a:t>584050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CTL 26 E SD E/A 230V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593 €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Longlife-FIS-CT 26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583490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CTL 26 E 230V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553 €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26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584017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CTL 26 E AC 230V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652 €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26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583491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CTL 36 E 230V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671 €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 filtr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36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583846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+mn-lt"/>
                        </a:rPr>
                        <a:t>CTL 36 E LE 230V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855 €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 filtr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Longlife-FIS-CT 36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584197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CTL 36 E AC-LHS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786 €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 filtr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Longlife-FIS-CT 36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584167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+mn-lt"/>
                        </a:rPr>
                        <a:t>CTL 36 E AC HD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  <a:latin typeface="+mn-lt"/>
                        </a:rPr>
                        <a:t>496121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 filtr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Longlife-FIS-CT 36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584116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 dirty="0">
                          <a:effectLst/>
                          <a:latin typeface="+mn-lt"/>
                        </a:rPr>
                        <a:t>CTL 36 E AC-Planex 230V</a:t>
                      </a:r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817 €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  <a:latin typeface="+mn-lt"/>
                        </a:rPr>
                        <a:t>496121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Longlife-FIS-CT 36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584025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CTL 36 E AC 230V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 filtr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36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584070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CTL 48 E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771 €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498506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Longlife-FIS-CT 48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165,90 €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584085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CTL 48 E AC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865 €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498506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 filtr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48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165,90 €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584131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 dirty="0">
                          <a:effectLst/>
                          <a:latin typeface="+mn-lt"/>
                        </a:rPr>
                        <a:t>CTL 48 E LE EC/B22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2.065 €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498506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 filtr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48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165,90 €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583848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CTM 26 E 230V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742 €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26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584032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+mn-lt"/>
                        </a:rPr>
                        <a:t>CTM 26 E AC 230V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836 €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  <a:latin typeface="+mn-lt"/>
                        </a:rPr>
                        <a:t>496120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26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584000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CTM 36 E 230V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855 €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Longlife-FIS-CT 36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584002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+mn-lt"/>
                        </a:rPr>
                        <a:t>CTM 36 E LE 230V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1.035 €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36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584201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CTM 36 E AC-LHS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961 €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  <a:latin typeface="+mn-lt"/>
                        </a:rPr>
                        <a:t>496121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36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584171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CTM 36 E AC HD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929 €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>
                          <a:effectLst/>
                          <a:latin typeface="+mn-lt"/>
                        </a:rPr>
                        <a:t>496121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36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584059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+mn-lt"/>
                        </a:rPr>
                        <a:t>CTM 36 E AC-Planex 230V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994 €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36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584035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  <a:latin typeface="+mn-lt"/>
                        </a:rPr>
                        <a:t>CTM 36 E AC 230V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948 €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496121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36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584080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CTM 48 E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946 €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498506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48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165,90 €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584095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CTM 48 E AC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1.041 €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498506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48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165,90 €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584132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+mn-lt"/>
                        </a:rPr>
                        <a:t>CTM 48 E LE EC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1.653 €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498506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48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165,90 €</a:t>
                      </a:r>
                      <a:endParaRPr lang="cs-CZ" sz="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584130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u="none" strike="noStrike">
                          <a:effectLst/>
                          <a:latin typeface="+mn-lt"/>
                        </a:rPr>
                        <a:t>CTM 48 E LE EC/B22</a:t>
                      </a:r>
                      <a:endParaRPr lang="it-IT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2.241 €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498506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48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165,90 €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584139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CTH 26 E / a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861 €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496120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>
                          <a:effectLst/>
                          <a:latin typeface="+mn-lt"/>
                        </a:rPr>
                        <a:t>Longlife filtr</a:t>
                      </a:r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26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6363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584137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Vysavač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CTH 48 E / a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1.066 €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800" u="none" strike="noStrike" dirty="0">
                          <a:effectLst/>
                          <a:latin typeface="+mn-lt"/>
                        </a:rPr>
                        <a:t>498506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 filtr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u="none" strike="noStrike" dirty="0" err="1">
                          <a:effectLst/>
                          <a:latin typeface="+mn-lt"/>
                        </a:rPr>
                        <a:t>Longlife</a:t>
                      </a:r>
                      <a:r>
                        <a:rPr lang="cs-CZ" sz="800" u="none" strike="noStrike" dirty="0">
                          <a:effectLst/>
                          <a:latin typeface="+mn-lt"/>
                        </a:rPr>
                        <a:t>-FIS-CT 48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826" marR="8826" marT="8826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165,90 €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992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23190"/>
              </p:ext>
            </p:extLst>
          </p:nvPr>
        </p:nvGraphicFramePr>
        <p:xfrm>
          <a:off x="954323" y="5330095"/>
          <a:ext cx="7939199" cy="1066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0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574325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DOMINO DF 500 Q-Plus</a:t>
                      </a: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931,20 €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790,00 €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574427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DOMINO DF 500 Q-Set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1006,80 €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855,00 €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498899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Sada bukových kolíků DS 4/5/6/8/10 1060x BU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258,84 €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100,00 €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2.196,84 €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1.745,00 €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1</a:t>
            </a:r>
            <a:endParaRPr lang="cs-CZ" sz="1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8" y="2260356"/>
            <a:ext cx="3576517" cy="21187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49" y="1732860"/>
            <a:ext cx="2742811" cy="2962367"/>
          </a:xfrm>
          <a:prstGeom prst="rect">
            <a:avLst/>
          </a:prstGeom>
        </p:spPr>
      </p:pic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0912" y="3429000"/>
            <a:ext cx="1587516" cy="1519963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 rot="1525299">
            <a:off x="303662" y="5725870"/>
            <a:ext cx="500458" cy="215444"/>
          </a:xfrm>
          <a:prstGeom prst="rect">
            <a:avLst/>
          </a:prstGeom>
          <a:solidFill>
            <a:srgbClr val="46C800"/>
          </a:solidFill>
        </p:spPr>
        <p:txBody>
          <a:bodyPr wrap="none" rtlCol="0">
            <a:spAutoFit/>
          </a:bodyPr>
          <a:lstStyle/>
          <a:p>
            <a:r>
              <a:rPr lang="cs-CZ" sz="800" b="1" dirty="0" err="1">
                <a:solidFill>
                  <a:schemeClr val="bg1"/>
                </a:solidFill>
              </a:rPr>
              <a:t>alebo</a:t>
            </a:r>
            <a:endParaRPr lang="cs-CZ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92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19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107226"/>
              </p:ext>
            </p:extLst>
          </p:nvPr>
        </p:nvGraphicFramePr>
        <p:xfrm>
          <a:off x="848544" y="5441761"/>
          <a:ext cx="7939199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561580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Ponorná pila TS 55 REBQ-Plus-FS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655,20 €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556,00 €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497657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Sada příslušenství FS-SYS/2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190,80 €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40,00 €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846,00 €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596,00 €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4945" y="2348880"/>
            <a:ext cx="1587516" cy="15199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2073762"/>
            <a:ext cx="2810400" cy="279539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" y="2564904"/>
            <a:ext cx="3608575" cy="22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02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</a:t>
            </a:r>
            <a:r>
              <a:rPr lang="cs-CZ" sz="1800" dirty="0"/>
              <a:t>č. 20</a:t>
            </a:r>
            <a:br>
              <a:rPr lang="cs-CZ" sz="1800" dirty="0"/>
            </a:b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924676"/>
              </p:ext>
            </p:extLst>
          </p:nvPr>
        </p:nvGraphicFramePr>
        <p:xfrm>
          <a:off x="848543" y="5455880"/>
          <a:ext cx="7939199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6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19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4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561580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Ponorná pila TS 55 REBQ-Plus-FS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655,20 €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556,00 €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496308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Speciální pilový kotouč HW 160x2,2x20 TF48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133,92 €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20,00€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789,12 €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576,00 €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217" y="2519613"/>
            <a:ext cx="1656184" cy="1645418"/>
          </a:xfrm>
          <a:prstGeom prst="rect">
            <a:avLst/>
          </a:prstGeom>
        </p:spPr>
      </p:pic>
      <p:pic>
        <p:nvPicPr>
          <p:cNvPr id="7" name="Obrázek 6" descr="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960" y="2492896"/>
            <a:ext cx="1587516" cy="151996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0" y="2564904"/>
            <a:ext cx="3608575" cy="221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16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21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730"/>
              </p:ext>
            </p:extLst>
          </p:nvPr>
        </p:nvGraphicFramePr>
        <p:xfrm>
          <a:off x="792597" y="5405968"/>
          <a:ext cx="7939199" cy="97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561512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Ponorná pila TS 75 EBQ-Plus-FS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873,60 €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742,00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497658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Systainer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T-LOC SYS-HWZ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185,28 €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40,00 €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1058,00 €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782,00 €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1" y="2461118"/>
            <a:ext cx="4137647" cy="2192503"/>
          </a:xfrm>
          <a:prstGeom prst="rect">
            <a:avLst/>
          </a:prstGeom>
        </p:spPr>
      </p:pic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4945" y="2037406"/>
            <a:ext cx="1587516" cy="151996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2689995"/>
            <a:ext cx="2850232" cy="204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2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2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69262"/>
              </p:ext>
            </p:extLst>
          </p:nvPr>
        </p:nvGraphicFramePr>
        <p:xfrm>
          <a:off x="792597" y="5405968"/>
          <a:ext cx="7939199" cy="1066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574320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DOMINO XL DF 700 EQ-Plus </a:t>
                      </a: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1288,80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€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1.095,00 €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56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498204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Sada bukových kolíků DS/XL D8/D10 306x BU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231,36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€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80,00€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498205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Sada bukových kolíků</a:t>
                      </a:r>
                      <a:r>
                        <a:rPr lang="cs-CZ" sz="80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DS/XL D12/D14 128x BU 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199,60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€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60,00</a:t>
                      </a:r>
                      <a:r>
                        <a:rPr lang="cs-CZ" sz="8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1719,76 €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1235,00 €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4" y="2204864"/>
            <a:ext cx="3655755" cy="22608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112" y="1737079"/>
            <a:ext cx="1709868" cy="18463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941" y="3094820"/>
            <a:ext cx="1709889" cy="1846348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7046876" y="3244873"/>
            <a:ext cx="814647" cy="338554"/>
          </a:xfrm>
          <a:prstGeom prst="rect">
            <a:avLst/>
          </a:prstGeom>
          <a:solidFill>
            <a:srgbClr val="46C800"/>
          </a:solidFill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bg1"/>
                </a:solidFill>
              </a:rPr>
              <a:t>alebo</a:t>
            </a:r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83448" y="3140968"/>
            <a:ext cx="1587516" cy="151996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 rot="1525299">
            <a:off x="276317" y="5943502"/>
            <a:ext cx="500458" cy="215444"/>
          </a:xfrm>
          <a:prstGeom prst="rect">
            <a:avLst/>
          </a:prstGeom>
          <a:solidFill>
            <a:srgbClr val="46C800"/>
          </a:solidFill>
        </p:spPr>
        <p:txBody>
          <a:bodyPr wrap="none" rtlCol="0">
            <a:spAutoFit/>
          </a:bodyPr>
          <a:lstStyle/>
          <a:p>
            <a:r>
              <a:rPr lang="cs-CZ" sz="800" b="1" dirty="0" err="1">
                <a:solidFill>
                  <a:schemeClr val="bg1"/>
                </a:solidFill>
              </a:rPr>
              <a:t>alebo</a:t>
            </a:r>
            <a:endParaRPr lang="cs-CZ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3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020748"/>
              </p:ext>
            </p:extLst>
          </p:nvPr>
        </p:nvGraphicFramePr>
        <p:xfrm>
          <a:off x="792597" y="5549984"/>
          <a:ext cx="7939199" cy="853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574320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DOMINO XL DF 700 EQ-Plus </a:t>
                      </a: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1288,80 €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1.095,00 €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201353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Sortiment spojovacích prvků DOMINO SV-SYS D14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279,48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€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108,00€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1567,48 €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1203,00 €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34" y="2204864"/>
            <a:ext cx="3655755" cy="2260818"/>
          </a:xfrm>
          <a:prstGeom prst="rect">
            <a:avLst/>
          </a:prstGeom>
        </p:spPr>
      </p:pic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3448" y="3140968"/>
            <a:ext cx="1587516" cy="15199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1750676"/>
            <a:ext cx="2650252" cy="293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53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4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785706"/>
              </p:ext>
            </p:extLst>
          </p:nvPr>
        </p:nvGraphicFramePr>
        <p:xfrm>
          <a:off x="792597" y="5314528"/>
          <a:ext cx="7939199" cy="1066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bez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574427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DOMINO DF 500 Q-Set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1.006,80 €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855,00 €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574320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DOMINO XL DF 700 EQ-Plus </a:t>
                      </a: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1.288,80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€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1.095,00 €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584159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Mobilní vysavač CTL MIDI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484,80 €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290,00 </a:t>
                      </a:r>
                      <a:r>
                        <a:rPr lang="cs-CZ" sz="8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8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2780,40 €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2240,00 €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49" y="1515701"/>
            <a:ext cx="2710374" cy="1605638"/>
          </a:xfrm>
          <a:prstGeom prst="rect">
            <a:avLst/>
          </a:prstGeom>
        </p:spPr>
      </p:pic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801" y="2625534"/>
            <a:ext cx="1587516" cy="1519963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 rot="1525299">
            <a:off x="277486" y="5637270"/>
            <a:ext cx="500458" cy="215444"/>
          </a:xfrm>
          <a:prstGeom prst="rect">
            <a:avLst/>
          </a:prstGeom>
          <a:solidFill>
            <a:srgbClr val="46C800"/>
          </a:solidFill>
        </p:spPr>
        <p:txBody>
          <a:bodyPr wrap="none" rtlCol="0">
            <a:spAutoFit/>
          </a:bodyPr>
          <a:lstStyle/>
          <a:p>
            <a:r>
              <a:rPr lang="cs-CZ" sz="800" b="1" dirty="0" err="1">
                <a:solidFill>
                  <a:schemeClr val="bg1"/>
                </a:solidFill>
              </a:rPr>
              <a:t>alebo</a:t>
            </a:r>
            <a:endParaRPr lang="cs-CZ" sz="800" b="1" dirty="0">
              <a:solidFill>
                <a:schemeClr val="bg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97" y="1872837"/>
            <a:ext cx="2377693" cy="278092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06" y="3298616"/>
            <a:ext cx="2491382" cy="154073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206843" y="2811263"/>
            <a:ext cx="814647" cy="338554"/>
          </a:xfrm>
          <a:prstGeom prst="rect">
            <a:avLst/>
          </a:prstGeom>
          <a:solidFill>
            <a:srgbClr val="46C800"/>
          </a:solidFill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bg1"/>
                </a:solidFill>
              </a:rPr>
              <a:t>alebo</a:t>
            </a:r>
            <a:endParaRPr lang="cs-CZ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802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5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504450"/>
              </p:ext>
            </p:extLst>
          </p:nvPr>
        </p:nvGraphicFramePr>
        <p:xfrm>
          <a:off x="792597" y="5280211"/>
          <a:ext cx="7939199" cy="1280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77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65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561445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Přímočará pila TRION PS 300 EQ-Plus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343,20 €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292,00 €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561453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Přímočará pila TRION PSB 300 EQ-Plus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343,20 €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292,00 €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490118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Kružítko KS-PS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30,72 €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1,00 €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486563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Pilové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800" kern="120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plátky</a:t>
                      </a:r>
                      <a:r>
                        <a:rPr lang="en-US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S75/4K/5 </a:t>
                      </a: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12,12 €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1,00 € 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dirty="0">
                          <a:latin typeface="+mn-lt"/>
                        </a:rPr>
                        <a:t>Spolu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729,24 €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586,00 €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53" y="2120630"/>
            <a:ext cx="2599944" cy="1865376"/>
          </a:xfrm>
          <a:prstGeom prst="rect">
            <a:avLst/>
          </a:prstGeom>
        </p:spPr>
      </p:pic>
      <p:grpSp>
        <p:nvGrpSpPr>
          <p:cNvPr id="10" name="Skupina 9"/>
          <p:cNvGrpSpPr/>
          <p:nvPr/>
        </p:nvGrpSpPr>
        <p:grpSpPr>
          <a:xfrm>
            <a:off x="5313040" y="3789040"/>
            <a:ext cx="2502778" cy="786471"/>
            <a:chOff x="7329264" y="2881804"/>
            <a:chExt cx="2502778" cy="786471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9264" y="2881804"/>
              <a:ext cx="1893178" cy="176871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1664" y="3034204"/>
              <a:ext cx="1893178" cy="176871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4064" y="3186604"/>
              <a:ext cx="1893178" cy="176871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464" y="3339004"/>
              <a:ext cx="1893178" cy="176871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8864" y="3491404"/>
              <a:ext cx="1893178" cy="176871"/>
            </a:xfrm>
            <a:prstGeom prst="rect">
              <a:avLst/>
            </a:prstGeom>
          </p:spPr>
        </p:pic>
      </p:grp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99" y="1788458"/>
            <a:ext cx="3028597" cy="2849036"/>
          </a:xfrm>
          <a:prstGeom prst="rect">
            <a:avLst/>
          </a:prstGeom>
        </p:spPr>
      </p:pic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7373" y="3071533"/>
            <a:ext cx="1587516" cy="1519963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 rot="1525299">
            <a:off x="294426" y="5594279"/>
            <a:ext cx="500458" cy="215444"/>
          </a:xfrm>
          <a:prstGeom prst="rect">
            <a:avLst/>
          </a:prstGeom>
          <a:solidFill>
            <a:srgbClr val="46C800"/>
          </a:solidFill>
        </p:spPr>
        <p:txBody>
          <a:bodyPr wrap="none" rtlCol="0">
            <a:spAutoFit/>
          </a:bodyPr>
          <a:lstStyle/>
          <a:p>
            <a:r>
              <a:rPr lang="cs-CZ" sz="800" b="1" dirty="0" err="1">
                <a:solidFill>
                  <a:schemeClr val="bg1"/>
                </a:solidFill>
              </a:rPr>
              <a:t>alebo</a:t>
            </a:r>
            <a:endParaRPr lang="cs-CZ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9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569962"/>
              </p:ext>
            </p:extLst>
          </p:nvPr>
        </p:nvGraphicFramePr>
        <p:xfrm>
          <a:off x="915492" y="4872484"/>
          <a:ext cx="7926101" cy="1493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64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3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54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3828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 err="1">
                          <a:solidFill>
                            <a:sysClr val="windowText" lastClr="000000"/>
                          </a:solidFill>
                          <a:latin typeface="+mn-lt"/>
                        </a:rPr>
                        <a:t>Cenníková</a:t>
                      </a:r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cena </a:t>
                      </a:r>
                      <a:r>
                        <a:rPr lang="cs-CZ" sz="800" baseline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s DPH</a:t>
                      </a:r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561587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Přímočará pila CARVEX PS 420 EBQ-Plus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427,20 €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363,00 €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561602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Přímočará pila CARVEX PSB 420 EBQ-Plus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427,20 €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363,00 €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highlight>
                            <a:srgbClr val="7DFF00"/>
                          </a:highlight>
                          <a:latin typeface="+mn-lt"/>
                          <a:ea typeface="+mn-ea"/>
                          <a:cs typeface="+mn-cs"/>
                        </a:rPr>
                        <a:t> 496134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highlight>
                            <a:srgbClr val="7DFF00"/>
                          </a:highlight>
                          <a:latin typeface="+mn-lt"/>
                          <a:ea typeface="+mn-ea"/>
                          <a:cs typeface="+mn-cs"/>
                        </a:rPr>
                        <a:t> Úhlový stůl WT-PS 420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highlight>
                            <a:srgbClr val="7DFF00"/>
                          </a:highlight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highlight>
                            <a:srgbClr val="7DFF00"/>
                          </a:highlight>
                          <a:latin typeface="+mn-lt"/>
                        </a:rPr>
                        <a:t>135,72 €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7DFF00"/>
                          </a:highlight>
                          <a:latin typeface="+mn-lt"/>
                          <a:ea typeface="+mn-ea"/>
                          <a:cs typeface="+mn-cs"/>
                        </a:rPr>
                        <a:t>40,00 €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828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Spolu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dirty="0"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990,12 €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800" b="1" dirty="0">
                          <a:solidFill>
                            <a:schemeClr val="tx1"/>
                          </a:solidFill>
                          <a:latin typeface="+mn-lt"/>
                        </a:rPr>
                        <a:t>766,00 €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828">
                <a:tc>
                  <a:txBody>
                    <a:bodyPr/>
                    <a:lstStyle/>
                    <a:p>
                      <a:pPr algn="l" fontAlgn="b"/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dirty="0"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80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540544"/>
            <a:ext cx="2574929" cy="28081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4" y="2944600"/>
            <a:ext cx="2218269" cy="1309569"/>
          </a:xfrm>
          <a:prstGeom prst="rect">
            <a:avLst/>
          </a:prstGeom>
        </p:spPr>
      </p:pic>
      <p:pic>
        <p:nvPicPr>
          <p:cNvPr id="8" name="Obrázek 7" descr="PL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7907" y="2653672"/>
            <a:ext cx="1587516" cy="1519963"/>
          </a:xfrm>
          <a:prstGeom prst="rect">
            <a:avLst/>
          </a:prstGeom>
        </p:spPr>
      </p:pic>
      <p:sp>
        <p:nvSpPr>
          <p:cNvPr id="9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6</a:t>
            </a:r>
            <a:endParaRPr lang="cs-CZ" sz="1800" dirty="0"/>
          </a:p>
        </p:txBody>
      </p:sp>
      <p:sp>
        <p:nvSpPr>
          <p:cNvPr id="7" name="TextovéPole 6"/>
          <p:cNvSpPr txBox="1"/>
          <p:nvPr/>
        </p:nvSpPr>
        <p:spPr>
          <a:xfrm rot="1525299">
            <a:off x="393020" y="5463666"/>
            <a:ext cx="500458" cy="215444"/>
          </a:xfrm>
          <a:prstGeom prst="rect">
            <a:avLst/>
          </a:prstGeom>
          <a:solidFill>
            <a:srgbClr val="46C800"/>
          </a:solidFill>
        </p:spPr>
        <p:txBody>
          <a:bodyPr wrap="none" rtlCol="0">
            <a:spAutoFit/>
          </a:bodyPr>
          <a:lstStyle/>
          <a:p>
            <a:r>
              <a:rPr lang="cs-CZ" sz="800" b="1" dirty="0" err="1">
                <a:solidFill>
                  <a:schemeClr val="bg1"/>
                </a:solidFill>
              </a:rPr>
              <a:t>alebo</a:t>
            </a:r>
            <a:endParaRPr lang="cs-CZ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531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2"/>
          <p:cNvSpPr>
            <a:spLocks noGrp="1"/>
          </p:cNvSpPr>
          <p:nvPr>
            <p:ph type="ctrTitle"/>
          </p:nvPr>
        </p:nvSpPr>
        <p:spPr>
          <a:xfrm>
            <a:off x="295403" y="190615"/>
            <a:ext cx="5607058" cy="58534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1800" dirty="0" err="1">
                <a:solidFill>
                  <a:sysClr val="windowText" lastClr="000000"/>
                </a:solidFill>
              </a:rPr>
              <a:t>Ponuka</a:t>
            </a:r>
            <a:r>
              <a:rPr lang="cs-CZ" sz="1800" dirty="0">
                <a:solidFill>
                  <a:sysClr val="windowText" lastClr="000000"/>
                </a:solidFill>
              </a:rPr>
              <a:t> č. 7</a:t>
            </a:r>
            <a:endParaRPr lang="cs-CZ" sz="1800" dirty="0"/>
          </a:p>
        </p:txBody>
      </p:sp>
      <p:graphicFrame>
        <p:nvGraphicFramePr>
          <p:cNvPr id="19" name="Tabulk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40603"/>
              </p:ext>
            </p:extLst>
          </p:nvPr>
        </p:nvGraphicFramePr>
        <p:xfrm>
          <a:off x="1064569" y="5495618"/>
          <a:ext cx="8103890" cy="13106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5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Obj.č</a:t>
                      </a:r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Názov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solidFill>
                            <a:schemeClr val="tx1"/>
                          </a:solidFill>
                          <a:latin typeface="+mn-lt"/>
                        </a:rPr>
                        <a:t>Kusy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dle výběru – viz tabulka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RO 90/125/150</a:t>
                      </a:r>
                      <a:r>
                        <a:rPr lang="cs-CZ" sz="80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nebo ETS 125/150</a:t>
                      </a: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Cena po zľave s DPH</a:t>
                      </a:r>
                      <a:endParaRPr lang="cs-CZ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r"/>
                      <a:endParaRPr lang="cs-CZ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dle typu stroje</a:t>
                      </a: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kern="120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Brusný</a:t>
                      </a:r>
                      <a:r>
                        <a:rPr lang="cs-CZ" sz="800" kern="1200" baseline="0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800" kern="1200" baseline="0" dirty="0" err="1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rPr>
                        <a:t>tanier</a:t>
                      </a:r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1,00 </a:t>
                      </a:r>
                      <a:r>
                        <a:rPr lang="cs-CZ" sz="8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cs-CZ" sz="8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800" dirty="0">
                        <a:latin typeface="+mn-lt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cs-CZ" sz="800" dirty="0"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cs-CZ" sz="8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Obrázek 14" descr="PL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4007" y="2507295"/>
            <a:ext cx="1587516" cy="151996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98" y="3267277"/>
            <a:ext cx="2121668" cy="179609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54" y="1550814"/>
            <a:ext cx="2420392" cy="179609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653395" y="2665749"/>
            <a:ext cx="184731" cy="338554"/>
          </a:xfrm>
          <a:prstGeom prst="rect">
            <a:avLst/>
          </a:prstGeom>
          <a:solidFill>
            <a:srgbClr val="46C800"/>
          </a:solidFill>
        </p:spPr>
        <p:txBody>
          <a:bodyPr wrap="none" rtlCol="0">
            <a:spAutoFit/>
          </a:bodyPr>
          <a:lstStyle/>
          <a:p>
            <a:endParaRPr lang="cs-CZ" sz="1600" b="1" dirty="0">
              <a:solidFill>
                <a:schemeClr val="bg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29" y="1940785"/>
            <a:ext cx="1721842" cy="101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Cenná s DPH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367847"/>
              </p:ext>
            </p:extLst>
          </p:nvPr>
        </p:nvGraphicFramePr>
        <p:xfrm>
          <a:off x="272480" y="1412776"/>
          <a:ext cx="9361040" cy="5071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571819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Bruska </a:t>
                      </a:r>
                      <a:r>
                        <a:rPr lang="cs-CZ" sz="700" u="none" strike="noStrike" dirty="0" err="1">
                          <a:effectLst/>
                          <a:latin typeface="+mn-lt"/>
                        </a:rPr>
                        <a:t>Rotex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 dirty="0">
                          <a:effectLst/>
                          <a:latin typeface="+mn-lt"/>
                        </a:rPr>
                        <a:t>RO 90 DX FEQ-Plus</a:t>
                      </a:r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475 €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495623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D90/7FX-H-HT, vp.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31,60</a:t>
                      </a:r>
                      <a:r>
                        <a:rPr lang="cs-CZ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499081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D90/6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21,60 €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571779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Bruska </a:t>
                      </a:r>
                      <a:r>
                        <a:rPr lang="cs-CZ" sz="700" u="none" strike="noStrike" dirty="0" err="1">
                          <a:effectLst/>
                          <a:latin typeface="+mn-lt"/>
                        </a:rPr>
                        <a:t>Rotex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RO 125 FEQ-Plus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493 €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492127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ST-STFD125/8 FX-H-HT,vp.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38,90 €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499097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D125/8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571761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Bruska Rotex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RO 150 FEQ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496149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 -STFD150/17MJ-FX-H-HT,vp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46,70 €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571805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Bruska Rotex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RO 150 FEQ-Plus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496149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 -STFD150/17MJ-FX-H-HT,vp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46,70 €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</a:t>
                      </a:r>
                      <a:r>
                        <a:rPr lang="cs-CZ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574641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EC 125/3 EQ-Plus-GQ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641 €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492284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125/8-M8-J H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48,60 €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499097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D125/8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70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574642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EC 125/3 EQ-GQ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492284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125/8-M8-J H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48,60 €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499097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D125/8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33,30 €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571894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ETS EC125/3 EQ-PLUS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515 €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492284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125/8-M8-J H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48,60 €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499097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D125/8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33,30 €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571895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ETS EC125/3 EQ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492284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125/8-M8-J H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48,60 €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499097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D125/8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33,30 €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571814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125 EQ-Plus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492280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ST-STF 125/8-M4-J W-HT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47,30 €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499097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D125/8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33,30 €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571607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125 EQ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492280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ST-STF 125/8-M4-J W-HT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47,30</a:t>
                      </a:r>
                      <a:r>
                        <a:rPr lang="cs-CZ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499097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D125/8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33,30 €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571603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125 Q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641 €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492280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ST-STF 125/8-M4-J W-HT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47,30 €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499097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Brusné kotouče </a:t>
                      </a:r>
                      <a:r>
                        <a:rPr lang="cs-CZ" sz="700" u="none" strike="noStrike" dirty="0" err="1">
                          <a:effectLst/>
                          <a:latin typeface="+mn-lt"/>
                        </a:rPr>
                        <a:t>Rubin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D125/8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33,30 €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571940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EC150/3EQ-Plus-GQ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641 €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498988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D150/17FT-M8-H-HT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Brusné kotouče </a:t>
                      </a:r>
                      <a:r>
                        <a:rPr lang="cs-CZ" sz="700" u="none" strike="noStrike" dirty="0" err="1">
                          <a:effectLst/>
                          <a:latin typeface="+mn-lt"/>
                        </a:rPr>
                        <a:t>Rubin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</a:t>
                      </a:r>
                      <a:r>
                        <a:rPr lang="cs-CZ" sz="7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571941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ETS EC150/3EQ-GQ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498988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D150/17FT-M8-H-HT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Brusné kotouče </a:t>
                      </a:r>
                      <a:r>
                        <a:rPr lang="cs-CZ" sz="700" u="none" strike="noStrike" dirty="0" err="1">
                          <a:effectLst/>
                          <a:latin typeface="+mn-lt"/>
                        </a:rPr>
                        <a:t>Rubin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</a:t>
                      </a:r>
                      <a:r>
                        <a:rPr lang="cs-CZ" sz="7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571870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EC150/3 EQ-Plus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515 €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498988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D150/17FT-M8-H-HT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Brusné kotouče </a:t>
                      </a:r>
                      <a:r>
                        <a:rPr lang="cs-CZ" sz="700" u="none" strike="noStrike" dirty="0" err="1">
                          <a:effectLst/>
                          <a:latin typeface="+mn-lt"/>
                        </a:rPr>
                        <a:t>Rubin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</a:t>
                      </a:r>
                      <a:r>
                        <a:rPr lang="cs-CZ" sz="7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571871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EC150/3 EQ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498988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D150/17FT-M8-H-HT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51,80 €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Brusné kotouče </a:t>
                      </a:r>
                      <a:r>
                        <a:rPr lang="cs-CZ" sz="700" u="none" strike="noStrike" dirty="0" err="1">
                          <a:effectLst/>
                          <a:latin typeface="+mn-lt"/>
                        </a:rPr>
                        <a:t>Rubin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</a:t>
                      </a:r>
                      <a:r>
                        <a:rPr lang="cs-CZ" sz="7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571898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150/3 EQ-Plus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498988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D150/17FT-M8-H-HT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51,80 €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</a:t>
                      </a:r>
                      <a:r>
                        <a:rPr lang="cs-CZ" sz="7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571899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150/3 EQ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498988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D150/17FT-M8-H-HT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51,80 €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</a:t>
                      </a:r>
                      <a:r>
                        <a:rPr lang="cs-CZ" sz="7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571951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ETS EC150/5EQ-PLUS-GQ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641 €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498988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D150/17FT-M8-H-HT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51,80 €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</a:t>
                      </a:r>
                      <a:r>
                        <a:rPr lang="cs-CZ" sz="7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571952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ETS EC150/5EQ-GQ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498988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D150/17FT-M8-H-HT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51,80 €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</a:t>
                      </a:r>
                      <a:r>
                        <a:rPr lang="cs-CZ" sz="7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>
                          <a:effectLst/>
                          <a:latin typeface="+mn-lt"/>
                        </a:rPr>
                        <a:t>571882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EC150/5 EQ-PLUS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515 €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498988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D150/17FT-M8-H-HT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51,80 €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</a:t>
                      </a:r>
                      <a:r>
                        <a:rPr lang="cs-CZ" sz="7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571883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EC150/5 EQ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483 €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498988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D150/17FT-M8-H-HT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51,80 €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</a:t>
                      </a:r>
                      <a:r>
                        <a:rPr lang="cs-CZ" sz="7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571911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150/5 EQ-Plus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498988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ST-STF D150/17FT-M8-H-HT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51,80 €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>
                          <a:effectLst/>
                          <a:latin typeface="+mn-lt"/>
                        </a:rPr>
                        <a:t>Brusné kotouče Rubin</a:t>
                      </a:r>
                      <a:endParaRPr lang="cs-CZ" sz="7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</a:t>
                      </a:r>
                      <a:r>
                        <a:rPr lang="cs-CZ" sz="700" b="0" i="0" u="none" strike="noStrike" kern="1200" baseline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117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571912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Excentrická bruska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ETS 150/5 EQ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328 €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498988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Brusný talíř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ST-STF D150/17FT-M8-H-HT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51,80 €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499121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Brusné kotouče </a:t>
                      </a:r>
                      <a:r>
                        <a:rPr lang="cs-CZ" sz="700" u="none" strike="noStrike" dirty="0" err="1">
                          <a:effectLst/>
                          <a:latin typeface="+mn-lt"/>
                        </a:rPr>
                        <a:t>Rubin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u="none" strike="noStrike" dirty="0">
                          <a:effectLst/>
                          <a:latin typeface="+mn-lt"/>
                        </a:rPr>
                        <a:t>STF D150/16 P120 RU2/50</a:t>
                      </a:r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28" marR="7128" marT="7128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36,60</a:t>
                      </a:r>
                      <a:r>
                        <a:rPr lang="cs-CZ" sz="7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€</a:t>
                      </a:r>
                      <a:endParaRPr lang="cs-CZ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219094"/>
      </p:ext>
    </p:extLst>
  </p:cSld>
  <p:clrMapOvr>
    <a:masterClrMapping/>
  </p:clrMapOvr>
</p:sld>
</file>

<file path=ppt/theme/theme1.xml><?xml version="1.0" encoding="utf-8"?>
<a:theme xmlns:a="http://schemas.openxmlformats.org/drawingml/2006/main" name="11_Festool">
  <a:themeElements>
    <a:clrScheme name="Festoo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C800"/>
      </a:accent1>
      <a:accent2>
        <a:srgbClr val="0F2EB4"/>
      </a:accent2>
      <a:accent3>
        <a:srgbClr val="D3E246"/>
      </a:accent3>
      <a:accent4>
        <a:srgbClr val="969696"/>
      </a:accent4>
      <a:accent5>
        <a:srgbClr val="008000"/>
      </a:accent5>
      <a:accent6>
        <a:srgbClr val="00CC99"/>
      </a:accent6>
      <a:hlink>
        <a:srgbClr val="0000FF"/>
      </a:hlink>
      <a:folHlink>
        <a:srgbClr val="800080"/>
      </a:folHlink>
    </a:clrScheme>
    <a:fontScheme name="T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2200</TotalTime>
  <Words>2126</Words>
  <Application>Microsoft Office PowerPoint</Application>
  <PresentationFormat>A4 (210 x 297 mm)</PresentationFormat>
  <Paragraphs>909</Paragraphs>
  <Slides>22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6" baseType="lpstr">
      <vt:lpstr>Arial</vt:lpstr>
      <vt:lpstr>Calibri</vt:lpstr>
      <vt:lpstr>Verdana</vt:lpstr>
      <vt:lpstr>11_Festool</vt:lpstr>
      <vt:lpstr>Roadshow SK  26.9.2017 U-MAX </vt:lpstr>
      <vt:lpstr>Ponuka č. 1</vt:lpstr>
      <vt:lpstr>Ponuka č. 2</vt:lpstr>
      <vt:lpstr>Ponuka č. 3</vt:lpstr>
      <vt:lpstr>Ponuka č. 4</vt:lpstr>
      <vt:lpstr>Ponuka č. 5</vt:lpstr>
      <vt:lpstr>Ponuka č. 6</vt:lpstr>
      <vt:lpstr>Ponuka č. 7</vt:lpstr>
      <vt:lpstr>Cenná s DPH</vt:lpstr>
      <vt:lpstr>Ponuka č. 8</vt:lpstr>
      <vt:lpstr>Ponuka č. 9</vt:lpstr>
      <vt:lpstr>Ponuka č. 10</vt:lpstr>
      <vt:lpstr>Ponuka č. 11</vt:lpstr>
      <vt:lpstr>Ponuka č. 12</vt:lpstr>
      <vt:lpstr>Ponuka č. 13</vt:lpstr>
      <vt:lpstr>Ponuka č. 16</vt:lpstr>
      <vt:lpstr>Ponuka č. 17</vt:lpstr>
      <vt:lpstr>Ponuka č. 18</vt:lpstr>
      <vt:lpstr>Cenná s  DPH</vt:lpstr>
      <vt:lpstr>Ponuka č. 19</vt:lpstr>
      <vt:lpstr>Ponuka č. 20 </vt:lpstr>
      <vt:lpstr>Ponuka č. 21</vt:lpstr>
    </vt:vector>
  </TitlesOfParts>
  <Company>TTS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Absaugmobile Cleantex CT 26 | CT 36</dc:title>
  <dc:creator>lhil</dc:creator>
  <cp:lastModifiedBy>Milan Uhliarik</cp:lastModifiedBy>
  <cp:revision>1952</cp:revision>
  <cp:lastPrinted>2016-06-08T10:40:17Z</cp:lastPrinted>
  <dcterms:created xsi:type="dcterms:W3CDTF">2009-05-08T06:54:21Z</dcterms:created>
  <dcterms:modified xsi:type="dcterms:W3CDTF">2017-09-12T09:44:58Z</dcterms:modified>
</cp:coreProperties>
</file>